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801600" cy="7772400"/>
  <p:notesSz cx="12801600" cy="7772400"/>
  <p:embeddedFontLst>
    <p:embeddedFont>
      <p:font typeface="Anton" pitchFamily="2" charset="0"/>
      <p:regular r:id="rId23"/>
    </p:embeddedFont>
    <p:embeddedFont>
      <p:font typeface="Big Shoulders Display" panose="020B0604020202020204" charset="0"/>
      <p:regular r:id="rId24"/>
      <p:bold r:id="rId25"/>
    </p:embeddedFont>
    <p:embeddedFont>
      <p:font typeface="Big Shoulders Display SemiBold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191D8A-D108-447A-BB52-D35FFF77F85F}">
  <a:tblStyle styleId="{73191D8A-D108-447A-BB52-D35FFF77F8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5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ra Ramos Del Rio" userId="bd155db5-aa3e-4df8-a6d6-49a852e1aa63" providerId="ADAL" clId="{A4DB47B3-870D-4D77-9E27-AC63B3E36639}"/>
    <pc:docChg chg="modSld">
      <pc:chgData name="Mayra Ramos Del Rio" userId="bd155db5-aa3e-4df8-a6d6-49a852e1aa63" providerId="ADAL" clId="{A4DB47B3-870D-4D77-9E27-AC63B3E36639}" dt="2024-01-03T20:24:42.759" v="0"/>
      <pc:docMkLst>
        <pc:docMk/>
      </pc:docMkLst>
      <pc:sldChg chg="modSp mod">
        <pc:chgData name="Mayra Ramos Del Rio" userId="bd155db5-aa3e-4df8-a6d6-49a852e1aa63" providerId="ADAL" clId="{A4DB47B3-870D-4D77-9E27-AC63B3E36639}" dt="2024-01-03T20:24:42.759" v="0"/>
        <pc:sldMkLst>
          <pc:docMk/>
          <pc:sldMk cId="0" sldId="256"/>
        </pc:sldMkLst>
        <pc:spChg chg="mod">
          <ac:chgData name="Mayra Ramos Del Rio" userId="bd155db5-aa3e-4df8-a6d6-49a852e1aa63" providerId="ADAL" clId="{A4DB47B3-870D-4D77-9E27-AC63B3E36639}" dt="2024-01-03T20:24:42.759" v="0"/>
          <ac:spMkLst>
            <pc:docMk/>
            <pc:sldMk cId="0" sldId="256"/>
            <ac:spMk id="5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54672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7251700" y="0"/>
            <a:ext cx="554672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383463"/>
            <a:ext cx="554672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7251700" y="7383463"/>
            <a:ext cx="554672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2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5188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1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4438" y="525463"/>
            <a:ext cx="4329112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1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6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7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8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9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0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-213299" y="399030"/>
            <a:ext cx="1534797" cy="1813545"/>
            <a:chOff x="1385400" y="3442950"/>
            <a:chExt cx="483450" cy="529250"/>
          </a:xfrm>
        </p:grpSpPr>
        <p:sp>
          <p:nvSpPr>
            <p:cNvPr id="21" name="Google Shape;21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</p:grpSp>
      <p:grpSp>
        <p:nvGrpSpPr>
          <p:cNvPr id="72" name="Google Shape;72;p3"/>
          <p:cNvGrpSpPr/>
          <p:nvPr/>
        </p:nvGrpSpPr>
        <p:grpSpPr>
          <a:xfrm>
            <a:off x="-790911" y="-492267"/>
            <a:ext cx="13738733" cy="9466102"/>
            <a:chOff x="238125" y="577800"/>
            <a:chExt cx="7140250" cy="4557950"/>
          </a:xfrm>
        </p:grpSpPr>
        <p:sp>
          <p:nvSpPr>
            <p:cNvPr id="73" name="Google Shape;73;p3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endParaRPr sz="1800"/>
            </a:p>
          </p:txBody>
        </p:sp>
      </p:grpSp>
      <p:sp>
        <p:nvSpPr>
          <p:cNvPr id="507" name="Google Shape;507;p3"/>
          <p:cNvSpPr/>
          <p:nvPr/>
        </p:nvSpPr>
        <p:spPr>
          <a:xfrm>
            <a:off x="550620" y="523637"/>
            <a:ext cx="11700360" cy="668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/>
          </a:p>
        </p:txBody>
      </p:sp>
      <p:sp>
        <p:nvSpPr>
          <p:cNvPr id="508" name="Google Shape;508;p3"/>
          <p:cNvSpPr txBox="1">
            <a:spLocks noGrp="1"/>
          </p:cNvSpPr>
          <p:nvPr>
            <p:ph type="subTitle" idx="1"/>
          </p:nvPr>
        </p:nvSpPr>
        <p:spPr>
          <a:xfrm flipH="1">
            <a:off x="1543710" y="4407420"/>
            <a:ext cx="2700180" cy="8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sz="3359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509" name="Google Shape;509;p3"/>
          <p:cNvSpPr txBox="1">
            <a:spLocks noGrp="1"/>
          </p:cNvSpPr>
          <p:nvPr>
            <p:ph type="subTitle" idx="2"/>
          </p:nvPr>
        </p:nvSpPr>
        <p:spPr>
          <a:xfrm>
            <a:off x="1378020" y="4967551"/>
            <a:ext cx="3031560" cy="8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99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9pPr>
          </a:lstStyle>
          <a:p>
            <a:endParaRPr/>
          </a:p>
        </p:txBody>
      </p:sp>
      <p:sp>
        <p:nvSpPr>
          <p:cNvPr id="510" name="Google Shape;510;p3"/>
          <p:cNvSpPr txBox="1">
            <a:spLocks noGrp="1"/>
          </p:cNvSpPr>
          <p:nvPr>
            <p:ph type="subTitle" idx="3"/>
          </p:nvPr>
        </p:nvSpPr>
        <p:spPr>
          <a:xfrm flipH="1">
            <a:off x="5037410" y="3831687"/>
            <a:ext cx="2700180" cy="8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sz="3359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511" name="Google Shape;511;p3"/>
          <p:cNvSpPr txBox="1">
            <a:spLocks noGrp="1"/>
          </p:cNvSpPr>
          <p:nvPr>
            <p:ph type="subTitle" idx="4"/>
          </p:nvPr>
        </p:nvSpPr>
        <p:spPr>
          <a:xfrm>
            <a:off x="4901330" y="4391817"/>
            <a:ext cx="2972340" cy="8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99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9pPr>
          </a:lstStyle>
          <a:p>
            <a:endParaRPr/>
          </a:p>
        </p:txBody>
      </p:sp>
      <p:sp>
        <p:nvSpPr>
          <p:cNvPr id="512" name="Google Shape;512;p3"/>
          <p:cNvSpPr txBox="1">
            <a:spLocks noGrp="1"/>
          </p:cNvSpPr>
          <p:nvPr>
            <p:ph type="subTitle" idx="5"/>
          </p:nvPr>
        </p:nvSpPr>
        <p:spPr>
          <a:xfrm flipH="1">
            <a:off x="8560650" y="4407420"/>
            <a:ext cx="2700180" cy="8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sz="3359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513" name="Google Shape;513;p3"/>
          <p:cNvSpPr txBox="1">
            <a:spLocks noGrp="1"/>
          </p:cNvSpPr>
          <p:nvPr>
            <p:ph type="subTitle" idx="6"/>
          </p:nvPr>
        </p:nvSpPr>
        <p:spPr>
          <a:xfrm>
            <a:off x="8589000" y="4967534"/>
            <a:ext cx="2643480" cy="8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99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79"/>
            </a:lvl9pPr>
          </a:lstStyle>
          <a:p>
            <a:endParaRPr/>
          </a:p>
        </p:txBody>
      </p:sp>
      <p:sp>
        <p:nvSpPr>
          <p:cNvPr id="514" name="Google Shape;514;p3"/>
          <p:cNvSpPr txBox="1">
            <a:spLocks noGrp="1"/>
          </p:cNvSpPr>
          <p:nvPr>
            <p:ph type="title"/>
          </p:nvPr>
        </p:nvSpPr>
        <p:spPr>
          <a:xfrm>
            <a:off x="1049755" y="734699"/>
            <a:ext cx="7564725" cy="114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3200"/>
              <a:buFont typeface="Calibri"/>
              <a:buNone/>
              <a:defRPr sz="5040">
                <a:solidFill>
                  <a:srgbClr val="2A06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359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359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359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359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359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359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359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35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"/>
          <p:cNvSpPr txBox="1"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4"/>
          <p:cNvSpPr txBox="1">
            <a:spLocks noGrp="1"/>
          </p:cNvSpPr>
          <p:nvPr>
            <p:ph type="subTitle" idx="1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4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4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4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"/>
          <p:cNvSpPr txBox="1"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5"/>
          <p:cNvSpPr txBox="1"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5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5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5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"/>
          <p:cNvSpPr txBox="1"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6"/>
          <p:cNvSpPr txBox="1">
            <a:spLocks noGrp="1"/>
          </p:cNvSpPr>
          <p:nvPr>
            <p:ph type="body" idx="1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"/>
          <p:cNvSpPr txBox="1">
            <a:spLocks noGrp="1"/>
          </p:cNvSpPr>
          <p:nvPr>
            <p:ph type="body" idx="2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6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6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"/>
          <p:cNvSpPr txBox="1"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7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7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7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5.png"/><Relationship Id="rId10" Type="http://schemas.openxmlformats.org/officeDocument/2006/relationships/image" Target="../media/image19.jpg"/><Relationship Id="rId4" Type="http://schemas.openxmlformats.org/officeDocument/2006/relationships/image" Target="../media/image14.png"/><Relationship Id="rId9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7" y="1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8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3246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8"/>
          <p:cNvPicPr preferRelativeResize="0"/>
          <p:nvPr/>
        </p:nvPicPr>
        <p:blipFill rotWithShape="1">
          <a:blip r:embed="rId5">
            <a:alphaModFix/>
          </a:blip>
          <a:srcRect l="4518" t="19922" r="2385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5947" y="762000"/>
            <a:ext cx="8949704" cy="201795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"/>
          <p:cNvSpPr txBox="1"/>
          <p:nvPr/>
        </p:nvSpPr>
        <p:spPr>
          <a:xfrm>
            <a:off x="3402591" y="3706936"/>
            <a:ext cx="6400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Victory Charter School 6-12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8"/>
          <p:cNvSpPr txBox="1"/>
          <p:nvPr/>
        </p:nvSpPr>
        <p:spPr>
          <a:xfrm>
            <a:off x="4800600" y="4268100"/>
            <a:ext cx="3680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escolar 2021-2022: D Grado escolar 2022-2023: N/A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8"/>
          <p:cNvPicPr preferRelativeResize="0"/>
          <p:nvPr/>
        </p:nvPicPr>
        <p:blipFill rotWithShape="1">
          <a:blip r:embed="rId7">
            <a:alphaModFix/>
          </a:blip>
          <a:srcRect r="74693"/>
          <a:stretch/>
        </p:blipFill>
        <p:spPr>
          <a:xfrm>
            <a:off x="6104532" y="2740029"/>
            <a:ext cx="996918" cy="91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9919" y="0"/>
            <a:ext cx="2011679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7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4008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7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400077" y="6464446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7"/>
          <p:cNvSpPr/>
          <p:nvPr/>
        </p:nvSpPr>
        <p:spPr>
          <a:xfrm>
            <a:off x="1066800" y="1981200"/>
            <a:ext cx="9723119" cy="265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Para utilizar fondos para la participación de los padres, las escuelas deben cumplir con los siguientes criterios: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1. Educar a los padres sobre el Título I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2. Garantizar que los fondos estén alineados con el rendimiento académico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(Artes del lenguaje, matemáticas o ciencias)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3. Tener interacción educativa entre padres y estudiantes.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Proporcione sugerencias sobre la utilización de los fondos de Participación de Padres y Familias del Título I en nuestra escuela.</a:t>
            </a:r>
            <a:endParaRPr sz="2000">
              <a:solidFill>
                <a:srgbClr val="244061"/>
              </a:solidFill>
            </a:endParaRPr>
          </a:p>
        </p:txBody>
      </p:sp>
      <p:sp>
        <p:nvSpPr>
          <p:cNvPr id="632" name="Google Shape;632;p17"/>
          <p:cNvSpPr/>
          <p:nvPr/>
        </p:nvSpPr>
        <p:spPr>
          <a:xfrm>
            <a:off x="519031" y="744150"/>
            <a:ext cx="99155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44061"/>
                </a:solidFill>
              </a:rPr>
              <a:t>Información sobre el gasto de los fondos de participación de padres del Título I</a:t>
            </a:r>
            <a:endParaRPr/>
          </a:p>
        </p:txBody>
      </p:sp>
      <p:pic>
        <p:nvPicPr>
          <p:cNvPr id="633" name="Google Shape;6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5059" y="6705600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8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3246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8"/>
          <p:cNvPicPr preferRelativeResize="0"/>
          <p:nvPr/>
        </p:nvPicPr>
        <p:blipFill rotWithShape="1">
          <a:blip r:embed="rId5">
            <a:alphaModFix/>
          </a:blip>
          <a:srcRect l="4518" t="19922" r="2385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8"/>
          <p:cNvSpPr/>
          <p:nvPr/>
        </p:nvSpPr>
        <p:spPr>
          <a:xfrm>
            <a:off x="2133600" y="433450"/>
            <a:ext cx="101568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44061"/>
                </a:solidFill>
              </a:rPr>
              <a:t>¿Cómo es la evaluación del</a:t>
            </a:r>
            <a:endParaRPr sz="3400">
              <a:solidFill>
                <a:srgbClr val="24406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44061"/>
                </a:solidFill>
              </a:rPr>
              <a:t>¿Se llevó a cabo un plan de participación de padres y familias?</a:t>
            </a:r>
            <a:endParaRPr sz="3400">
              <a:solidFill>
                <a:srgbClr val="244061"/>
              </a:solidFill>
            </a:endParaRPr>
          </a:p>
        </p:txBody>
      </p:sp>
      <p:sp>
        <p:nvSpPr>
          <p:cNvPr id="642" name="Google Shape;642;p18"/>
          <p:cNvSpPr/>
          <p:nvPr/>
        </p:nvSpPr>
        <p:spPr>
          <a:xfrm>
            <a:off x="2220025" y="2099732"/>
            <a:ext cx="7992000" cy="3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Requisitos de evaluación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Evaluaciones anuales con padres/tutores de Título I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Encuestas para padres/tutores (requerido)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Grupos de enfoque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Comités asesores de padres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Analizar el contenido y la eficacia del plan actual.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Identificar barreras a la participación de los padres.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Los datos/entradas pueden incluir: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Proceso y cronograma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Cómo la evaluación ayuda a crear el plan del próximo año</a:t>
            </a:r>
            <a:endParaRPr sz="2000">
              <a:solidFill>
                <a:srgbClr val="244061"/>
              </a:solidFill>
            </a:endParaRPr>
          </a:p>
        </p:txBody>
      </p:sp>
      <p:pic>
        <p:nvPicPr>
          <p:cNvPr id="643" name="Google Shape;64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6446" y="6477001"/>
            <a:ext cx="2414225" cy="100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6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9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1637" y="6705600"/>
            <a:ext cx="985508" cy="98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9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4191000" y="6705600"/>
            <a:ext cx="1587885" cy="985508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9"/>
          <p:cNvSpPr/>
          <p:nvPr/>
        </p:nvSpPr>
        <p:spPr>
          <a:xfrm>
            <a:off x="1600200" y="838200"/>
            <a:ext cx="931998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44061"/>
                </a:solidFill>
              </a:rPr>
              <a:t>Cuál es el</a:t>
            </a:r>
            <a:endParaRPr sz="4400">
              <a:solidFill>
                <a:srgbClr val="24406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44061"/>
                </a:solidFill>
              </a:rPr>
              <a:t>¿Pacto entre escuela y padres?</a:t>
            </a:r>
            <a:endParaRPr sz="4400">
              <a:solidFill>
                <a:srgbClr val="244061"/>
              </a:solidFill>
            </a:endParaRPr>
          </a:p>
        </p:txBody>
      </p:sp>
      <p:sp>
        <p:nvSpPr>
          <p:cNvPr id="652" name="Google Shape;652;p19"/>
          <p:cNvSpPr/>
          <p:nvPr/>
        </p:nvSpPr>
        <p:spPr>
          <a:xfrm>
            <a:off x="2514600" y="2590800"/>
            <a:ext cx="6843941" cy="272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El Pacto es un compromiso de la escuela, los padres y el estudiante de compartir la responsabilidad de mejorar el rendimiento académico.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Los padres/tutores del Título I tienen derecho a participar en el desarrollo del Pacto entre escuela y padres.</a:t>
            </a:r>
            <a:endParaRPr sz="2400">
              <a:solidFill>
                <a:srgbClr val="244061"/>
              </a:solidFill>
            </a:endParaRPr>
          </a:p>
        </p:txBody>
      </p:sp>
      <p:pic>
        <p:nvPicPr>
          <p:cNvPr id="653" name="Google Shape;653;p19" descr="A close-up of a document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3039" t="2073" r="1773" b="1972"/>
          <a:stretch/>
        </p:blipFill>
        <p:spPr>
          <a:xfrm>
            <a:off x="9307737" y="3276600"/>
            <a:ext cx="3258233" cy="40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1390" y="6623584"/>
            <a:ext cx="2414225" cy="98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4832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0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0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0"/>
          <p:cNvSpPr/>
          <p:nvPr/>
        </p:nvSpPr>
        <p:spPr>
          <a:xfrm>
            <a:off x="2438400" y="457200"/>
            <a:ext cx="984273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44061"/>
                </a:solidFill>
              </a:rPr>
              <a:t>¿Cuáles son los estándares?</a:t>
            </a:r>
            <a:endParaRPr sz="3200" b="1">
              <a:solidFill>
                <a:srgbClr val="2440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44061"/>
                </a:solidFill>
              </a:rPr>
              <a:t>¿Se espera que mi hijo logre?</a:t>
            </a:r>
            <a:endParaRPr sz="3200" b="1">
              <a:solidFill>
                <a:srgbClr val="244061"/>
              </a:solidFill>
            </a:endParaRPr>
          </a:p>
        </p:txBody>
      </p:sp>
      <p:sp>
        <p:nvSpPr>
          <p:cNvPr id="663" name="Google Shape;663;p20"/>
          <p:cNvSpPr/>
          <p:nvPr/>
        </p:nvSpPr>
        <p:spPr>
          <a:xfrm>
            <a:off x="2711751" y="1656573"/>
            <a:ext cx="8904953" cy="439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El estado de Florida adoptó el programa B.E.S.T. de ELA Florida. Estándares K-12 y Estándares de Matemáticas de Florida (MAFS)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El MAFS y el B.E.S.T. Proporcionar estándares educativos claros y al mismo tiempo permitir a los distritos y escuelas locales la flexibilidad necesaria para brindar instrucción de calidad en el aula.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Los estándares (que no deben confundirse con el plan de estudios o la instrucción) están diseñados para garantizar que todos los estudiantes, independientemente de su demografía, se gradúen de la escuela secundaria preparados para ingresar a la universidad o al mundo laboral.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Los estándares tienen referencias internacionales y brindan a nuestros estudiantes una ventaja en el mercado laboral global al garantizar el dominio de los conocimientos y habilidades necesarios para desempeñar las ocupaciones actuales que requieren altas habilidades y salarios.</a:t>
            </a:r>
            <a:endParaRPr sz="18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1"/>
          <p:cNvSpPr/>
          <p:nvPr/>
        </p:nvSpPr>
        <p:spPr>
          <a:xfrm>
            <a:off x="10904460" y="285750"/>
            <a:ext cx="1897245" cy="11415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69" name="Google Shape;6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9451" y="374512"/>
            <a:ext cx="1747164" cy="96404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21"/>
          <p:cNvSpPr/>
          <p:nvPr/>
        </p:nvSpPr>
        <p:spPr>
          <a:xfrm>
            <a:off x="10870300" y="6194030"/>
            <a:ext cx="1931580" cy="1292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71" name="Google Shape;67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4458" y="6263506"/>
            <a:ext cx="1863875" cy="118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1"/>
          <p:cNvPicPr preferRelativeResize="0"/>
          <p:nvPr/>
        </p:nvPicPr>
        <p:blipFill rotWithShape="1">
          <a:blip r:embed="rId5">
            <a:alphaModFix/>
          </a:blip>
          <a:srcRect r="74693"/>
          <a:stretch/>
        </p:blipFill>
        <p:spPr>
          <a:xfrm>
            <a:off x="97545" y="374511"/>
            <a:ext cx="1046764" cy="96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85" y="6072055"/>
            <a:ext cx="1374591" cy="137459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21"/>
          <p:cNvSpPr txBox="1">
            <a:spLocks noGrp="1"/>
          </p:cNvSpPr>
          <p:nvPr>
            <p:ph type="title"/>
          </p:nvPr>
        </p:nvSpPr>
        <p:spPr>
          <a:xfrm>
            <a:off x="1049755" y="973220"/>
            <a:ext cx="9717435" cy="10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127975" rIns="127975" bIns="127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nton"/>
              <a:buNone/>
            </a:pPr>
            <a:r>
              <a:rPr lang="en-US" sz="4725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Nuestro plan de estudios</a:t>
            </a:r>
            <a:endParaRPr sz="4725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aphicFrame>
        <p:nvGraphicFramePr>
          <p:cNvPr id="675" name="Google Shape;675;p21"/>
          <p:cNvGraphicFramePr/>
          <p:nvPr/>
        </p:nvGraphicFramePr>
        <p:xfrm>
          <a:off x="1333500" y="3130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{73191D8A-D108-447A-BB52-D35FFF77F85F}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ELA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Matemáticas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None/>
                      </a:pPr>
                      <a:r>
                        <a:rPr lang="en-US" sz="2200" b="1"/>
                        <a:t>tablero de resorte</a:t>
                      </a:r>
                      <a:endParaRPr sz="22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None/>
                      </a:pPr>
                      <a:r>
                        <a:rPr lang="en-US" sz="2200" b="1"/>
                        <a:t>Mis perspectivas</a:t>
                      </a:r>
                      <a:endParaRPr sz="22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None/>
                      </a:pPr>
                      <a:r>
                        <a:rPr lang="en-US" sz="2200" b="1"/>
                        <a:t>Revelar</a:t>
                      </a:r>
                      <a:endParaRPr sz="22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None/>
                      </a:pPr>
                      <a:r>
                        <a:rPr lang="en-US" sz="2200" b="1"/>
                        <a:t>Carnegie</a:t>
                      </a:r>
                      <a:endParaRPr sz="22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6" name="Google Shape;676;p21"/>
          <p:cNvGraphicFramePr/>
          <p:nvPr/>
        </p:nvGraphicFramePr>
        <p:xfrm>
          <a:off x="3867150" y="57179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{73191D8A-D108-447A-BB52-D35FFF77F85F}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Ciencia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Ciencias Sociales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Descubrimiento Ed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Colina McGraw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77" name="Google Shape;677;p21" descr="Application gallery | Clev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3551" y="2031200"/>
            <a:ext cx="1619905" cy="161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1" descr="myPerspectives English Language Arts Homeschool Bundle, Grade 10:  9781418283735 - Christianbook.c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14195" y="2067950"/>
            <a:ext cx="1374590" cy="154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1" descr="Reveal Math, Courses 1-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49525" y="1962828"/>
            <a:ext cx="1374590" cy="17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21" descr="Carnegie Learning High School Math Solution: Algebra 1, First Edition,  Student Edition,: 9781934239803: Amazon.com: Book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84854" y="1994486"/>
            <a:ext cx="1250227" cy="161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1" descr="Discovery Education - Crunchbase Company Profile &amp; Fundi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14178" y="4407385"/>
            <a:ext cx="1250235" cy="125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1" descr="McGraw Hill Education - Wikipedi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49525" y="4407385"/>
            <a:ext cx="1250235" cy="1250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2"/>
          <p:cNvSpPr/>
          <p:nvPr/>
        </p:nvSpPr>
        <p:spPr>
          <a:xfrm>
            <a:off x="10904460" y="285750"/>
            <a:ext cx="1897245" cy="11415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88" name="Google Shape;6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9451" y="374512"/>
            <a:ext cx="1747164" cy="9640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22"/>
          <p:cNvSpPr/>
          <p:nvPr/>
        </p:nvSpPr>
        <p:spPr>
          <a:xfrm>
            <a:off x="10870300" y="6194030"/>
            <a:ext cx="1931580" cy="1292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90" name="Google Shape;6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4458" y="6263506"/>
            <a:ext cx="1863875" cy="118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2"/>
          <p:cNvPicPr preferRelativeResize="0"/>
          <p:nvPr/>
        </p:nvPicPr>
        <p:blipFill rotWithShape="1">
          <a:blip r:embed="rId5">
            <a:alphaModFix/>
          </a:blip>
          <a:srcRect r="74693"/>
          <a:stretch/>
        </p:blipFill>
        <p:spPr>
          <a:xfrm>
            <a:off x="97545" y="374511"/>
            <a:ext cx="1046764" cy="96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85" y="6072055"/>
            <a:ext cx="1374591" cy="1374591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22"/>
          <p:cNvSpPr txBox="1">
            <a:spLocks noGrp="1"/>
          </p:cNvSpPr>
          <p:nvPr>
            <p:ph type="title"/>
          </p:nvPr>
        </p:nvSpPr>
        <p:spPr>
          <a:xfrm>
            <a:off x="1049755" y="973220"/>
            <a:ext cx="9717435" cy="10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127975" rIns="127975" bIns="127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nton"/>
              <a:buNone/>
            </a:pPr>
            <a:r>
              <a:rPr lang="en-US" sz="4725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Nuestros programas digitales</a:t>
            </a:r>
            <a:endParaRPr sz="4725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aphicFrame>
        <p:nvGraphicFramePr>
          <p:cNvPr id="694" name="Google Shape;694;p22"/>
          <p:cNvGraphicFramePr/>
          <p:nvPr/>
        </p:nvGraphicFramePr>
        <p:xfrm>
          <a:off x="1228220" y="43929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{73191D8A-D108-447A-BB52-D35FFF77F85F}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ELA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Lectura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Matemáticas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Lectura Plus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Leer 180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r>
                        <a:rPr lang="en-US" sz="2400" b="1"/>
                        <a:t>academia Khan</a:t>
                      </a:r>
                      <a:endParaRPr sz="2400" b="1" u="none" strike="noStrike" cap="none"/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95" name="Google Shape;695;p22" descr="Reading Plus | Preston Middle Scho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73865" y="2461350"/>
            <a:ext cx="1931580" cy="193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2" descr="Read180 • GG4L - The Global Grid 4 Learn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29735" y="2461355"/>
            <a:ext cx="1931580" cy="193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2" descr="File:Khan Academy Logo Old version 2015.jpg - Wikimedia Common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74715" y="2461350"/>
            <a:ext cx="1931580" cy="193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4832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3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2328" y="6638358"/>
            <a:ext cx="1096361" cy="10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3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535060" y="6638358"/>
            <a:ext cx="1633705" cy="1013946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3"/>
          <p:cNvSpPr/>
          <p:nvPr/>
        </p:nvSpPr>
        <p:spPr>
          <a:xfrm>
            <a:off x="3469183" y="304800"/>
            <a:ext cx="7162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44061"/>
                </a:solidFill>
              </a:rPr>
              <a:t>¿Cómo evalúa la escuela?</a:t>
            </a:r>
            <a:endParaRPr sz="3600" b="1">
              <a:solidFill>
                <a:srgbClr val="24406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44061"/>
                </a:solidFill>
              </a:rPr>
              <a:t>¿El logro de mi hijo?</a:t>
            </a:r>
            <a:endParaRPr sz="3600" b="1">
              <a:solidFill>
                <a:srgbClr val="244061"/>
              </a:solidFill>
            </a:endParaRPr>
          </a:p>
        </p:txBody>
      </p:sp>
      <p:sp>
        <p:nvSpPr>
          <p:cNvPr id="706" name="Google Shape;706;p23"/>
          <p:cNvSpPr/>
          <p:nvPr/>
        </p:nvSpPr>
        <p:spPr>
          <a:xfrm>
            <a:off x="2292900" y="1752600"/>
            <a:ext cx="102084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Pruebas de ubicación de entrada/salida de inglés como segundo idioma (ESOL)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Monitoreo FAST del progreso de lectura (grados 6-10)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Monitoreo FAST del progreso de lectura (grados 6-8)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BEST/NGSSS Exámenes de fin de curso (Álgebra, Geometría, Biología, Historia de EE. UU. y Educación Cívica) Evaluación de Ciencias del Estado de Florida (8.º grado)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Evaluaciones de fin de año para todos los cursos (grados 9-12)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Evaluaciones de estándares de Florida (grados 3 a 10)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Evaluación de ciencias FCAT 2.0 de los Estándares del Estado del Sol de próxima generación (NGSSS) (grados 8)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4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4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4"/>
          <p:cNvSpPr/>
          <p:nvPr/>
        </p:nvSpPr>
        <p:spPr>
          <a:xfrm>
            <a:off x="533400" y="404077"/>
            <a:ext cx="7391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44061"/>
                </a:solidFill>
              </a:rPr>
              <a:t>¿Cómo solicito las calificaciones de los maestros de mi hijo?</a:t>
            </a:r>
            <a:endParaRPr sz="3200">
              <a:solidFill>
                <a:srgbClr val="244061"/>
              </a:solidFill>
            </a:endParaRPr>
          </a:p>
        </p:txBody>
      </p:sp>
      <p:sp>
        <p:nvSpPr>
          <p:cNvPr id="715" name="Google Shape;715;p24"/>
          <p:cNvSpPr/>
          <p:nvPr/>
        </p:nvSpPr>
        <p:spPr>
          <a:xfrm>
            <a:off x="2540513" y="1642725"/>
            <a:ext cx="10058400" cy="3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Los padres/tutores del Título I tienen derecho a solicitar las calificaciones de los maestros de sus hijos.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El folleto de información del Título I explica los derechos de los padres.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Para solicitar calificaciones: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Solicitud del director por escrito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Acceda a la información en http://www.fldoe.org/edcert/public.asp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Ley Cada Estudiante Triunfa (ESSA): aviso de cuatro semanas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Nuestra escuela cuenta actualmente con (28) maestros certificados por el estado.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 (15) docentes que enseñan “fuera de campo”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La información se envía a casa dos veces al año.</a:t>
            </a:r>
            <a:endParaRPr sz="20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9919" y="0"/>
            <a:ext cx="2011679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25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776330"/>
            <a:ext cx="907315" cy="90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5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400077" y="6793552"/>
            <a:ext cx="1434149" cy="890093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5"/>
          <p:cNvSpPr/>
          <p:nvPr/>
        </p:nvSpPr>
        <p:spPr>
          <a:xfrm>
            <a:off x="577049" y="395200"/>
            <a:ext cx="780495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44061"/>
                </a:solidFill>
              </a:rPr>
              <a:t>¿Cuáles son mis derechos como padre/tutor de Título I?</a:t>
            </a:r>
            <a:endParaRPr sz="4000">
              <a:solidFill>
                <a:srgbClr val="244061"/>
              </a:solidFill>
            </a:endParaRPr>
          </a:p>
        </p:txBody>
      </p:sp>
      <p:sp>
        <p:nvSpPr>
          <p:cNvPr id="724" name="Google Shape;724;p25"/>
          <p:cNvSpPr/>
          <p:nvPr/>
        </p:nvSpPr>
        <p:spPr>
          <a:xfrm>
            <a:off x="986549" y="2438400"/>
            <a:ext cx="9823628" cy="361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Una oportunidad para programar reuniones periódicas para hacer sugerencias y participar, según corresponda, en decisiones relacionadas con la educación de su hijo.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Espere una respuesta a cualquier sugerencia de manera oportuna.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Envíe comentarios sobre el plan para toda la escuela tan pronto como esté disponible para la LEA, si no cree que sea satisfactorio.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Participar en cómo se asignan y gastan los fondos a nivel LEA y escolar.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Estar involucrado en el desarrollo de los planes LEA y Título I escolar.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Participar en el desarrollo y revisión de los Planes de participación de padres y familias (PFEP) de la escuela y el distrito.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Participar en el desarrollo del pacto entre la escuela y los padres.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Estar involucrado en el desarrollo del Plan de Mejoramiento Escolar (SIP)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Solicite las calificaciones de los profesores de su hijo</a:t>
            </a:r>
            <a:endParaRPr sz="1600" b="1">
              <a:solidFill>
                <a:srgbClr val="244061"/>
              </a:solidFill>
            </a:endParaRPr>
          </a:p>
        </p:txBody>
      </p:sp>
      <p:sp>
        <p:nvSpPr>
          <p:cNvPr id="725" name="Google Shape;725;p25"/>
          <p:cNvSpPr txBox="1"/>
          <p:nvPr/>
        </p:nvSpPr>
        <p:spPr>
          <a:xfrm>
            <a:off x="577049" y="2022556"/>
            <a:ext cx="2969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Tienes derecho a:</a:t>
            </a:r>
            <a:endParaRPr sz="1800"/>
          </a:p>
        </p:txBody>
      </p:sp>
      <p:pic>
        <p:nvPicPr>
          <p:cNvPr id="726" name="Google Shape;72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7920" y="6784940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6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684676"/>
            <a:ext cx="922770" cy="92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6"/>
          <p:cNvPicPr preferRelativeResize="0"/>
          <p:nvPr/>
        </p:nvPicPr>
        <p:blipFill rotWithShape="1">
          <a:blip r:embed="rId5">
            <a:alphaModFix/>
          </a:blip>
          <a:srcRect l="4518" t="19922" r="2385" b="16539"/>
          <a:stretch/>
        </p:blipFill>
        <p:spPr>
          <a:xfrm>
            <a:off x="1587646" y="6684676"/>
            <a:ext cx="1384154" cy="92276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6"/>
          <p:cNvSpPr/>
          <p:nvPr/>
        </p:nvSpPr>
        <p:spPr>
          <a:xfrm>
            <a:off x="2562290" y="0"/>
            <a:ext cx="7677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44061"/>
                </a:solidFill>
              </a:rPr>
              <a:t>¿Cómo puedo involucrarme?</a:t>
            </a:r>
            <a:endParaRPr sz="4000">
              <a:solidFill>
                <a:srgbClr val="244061"/>
              </a:solidFill>
            </a:endParaRPr>
          </a:p>
        </p:txBody>
      </p:sp>
      <p:sp>
        <p:nvSpPr>
          <p:cNvPr id="735" name="Google Shape;735;p26"/>
          <p:cNvSpPr/>
          <p:nvPr/>
        </p:nvSpPr>
        <p:spPr>
          <a:xfrm>
            <a:off x="2875675" y="963805"/>
            <a:ext cx="76770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Nivel escolar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Escuche llamadas/recordatorios automáticos de la escuela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Esté atento a los folletos/invitaciones para volver a casa.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Asistir a las reuniones del SAC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Asistir a las reuniones del PTO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Sitio web de la escuela/redes sociales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Nivel de distrito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Escuche llamadas/recordatorios automáticos del distrito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Esté atento a los folletos/invitaciones para volver a casa.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Asistir a las reuniones del PAC</a:t>
            </a:r>
            <a:endParaRPr sz="2200" b="1">
              <a:solidFill>
                <a:srgbClr val="24406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Noto Sans Symbols"/>
              <a:buChar char="⮚"/>
            </a:pPr>
            <a:r>
              <a:rPr lang="en-US" sz="2200" b="1">
                <a:solidFill>
                  <a:srgbClr val="244061"/>
                </a:solidFill>
              </a:rPr>
              <a:t>Sitio web del distrito/redes sociales</a:t>
            </a:r>
            <a:endParaRPr sz="2200" b="1">
              <a:solidFill>
                <a:srgbClr val="244061"/>
              </a:solidFill>
            </a:endParaRPr>
          </a:p>
        </p:txBody>
      </p:sp>
      <p:pic>
        <p:nvPicPr>
          <p:cNvPr id="736" name="Google Shape;73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1800" y="6729118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6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9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6489554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9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9601200" y="6486205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9"/>
          <p:cNvSpPr/>
          <p:nvPr/>
        </p:nvSpPr>
        <p:spPr>
          <a:xfrm>
            <a:off x="3025848" y="167225"/>
            <a:ext cx="724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/>
              <a:t>¿Qué es el Título I?</a:t>
            </a:r>
            <a:endParaRPr sz="5400"/>
          </a:p>
        </p:txBody>
      </p:sp>
      <p:sp>
        <p:nvSpPr>
          <p:cNvPr id="558" name="Google Shape;558;p9"/>
          <p:cNvSpPr/>
          <p:nvPr/>
        </p:nvSpPr>
        <p:spPr>
          <a:xfrm>
            <a:off x="2667000" y="1990130"/>
            <a:ext cx="8332666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El Título I es el programa de asistencia federal más grande para las escuelas del país.</a:t>
            </a:r>
            <a:br>
              <a:rPr lang="en-US" sz="2000">
                <a:solidFill>
                  <a:srgbClr val="244061"/>
                </a:solidFill>
              </a:rPr>
            </a:b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El objetivo del Título I es proporcionar fondos suplementarios para ayudar a cerrar la brecha de rendimiento.</a:t>
            </a:r>
            <a:br>
              <a:rPr lang="en-US" sz="2000">
                <a:solidFill>
                  <a:srgbClr val="244061"/>
                </a:solidFill>
              </a:rPr>
            </a:b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Los fondos son desembolsados ​​por el gobierno federal, al Estado de Florida y luego a la Agencia de Educación Local (LEA), que es el Distrito.</a:t>
            </a:r>
            <a:br>
              <a:rPr lang="en-US" sz="2000">
                <a:solidFill>
                  <a:srgbClr val="244061"/>
                </a:solidFill>
              </a:rPr>
            </a:b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El Distrito sigue el plan LEA para el desembolso a las escuelas.</a:t>
            </a:r>
            <a:br>
              <a:rPr lang="en-US" sz="2000">
                <a:solidFill>
                  <a:srgbClr val="244061"/>
                </a:solidFill>
              </a:rPr>
            </a:b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Victory Charter School 6-12 es una escuela de Título I porque más del 70% de los estudiantes cumplen con los requisitos de pobreza.</a:t>
            </a:r>
            <a:endParaRPr sz="20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6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27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78180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27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9982200" y="6781800"/>
            <a:ext cx="1524000" cy="945858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7"/>
          <p:cNvSpPr/>
          <p:nvPr/>
        </p:nvSpPr>
        <p:spPr>
          <a:xfrm>
            <a:off x="2329431" y="533400"/>
            <a:ext cx="81427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¿Quiénes son mis contactos de Título I?</a:t>
            </a:r>
            <a:endParaRPr sz="4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¿en la escuela?</a:t>
            </a:r>
            <a:endParaRPr sz="4000" b="1"/>
          </a:p>
        </p:txBody>
      </p:sp>
      <p:graphicFrame>
        <p:nvGraphicFramePr>
          <p:cNvPr id="745" name="Google Shape;745;p27"/>
          <p:cNvGraphicFramePr/>
          <p:nvPr/>
        </p:nvGraphicFramePr>
        <p:xfrm>
          <a:off x="2819400" y="27807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{73191D8A-D108-447A-BB52-D35FFF77F85F}</a:tableStyleId>
              </a:tblPr>
              <a:tblGrid>
                <a:gridCol w="240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Teléfono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Dirección de correo electrónico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Sra. María DaSilva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7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321-697-3800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7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mdasilva@victorycharterschools.org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6" name="Google Shape;746;p27"/>
          <p:cNvSpPr txBox="1"/>
          <p:nvPr/>
        </p:nvSpPr>
        <p:spPr>
          <a:xfrm>
            <a:off x="4800600" y="4917703"/>
            <a:ext cx="4724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https://victorycharterschools.org/</a:t>
            </a:r>
            <a:endParaRPr/>
          </a:p>
        </p:txBody>
      </p:sp>
      <p:sp>
        <p:nvSpPr>
          <p:cNvPr id="747" name="Google Shape;747;p27"/>
          <p:cNvSpPr txBox="1"/>
          <p:nvPr/>
        </p:nvSpPr>
        <p:spPr>
          <a:xfrm>
            <a:off x="2681947" y="5619542"/>
            <a:ext cx="7910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Para obtener más información sobre las escuelas de Título I, visite www.osceolaschools.net/specialprograms</a:t>
            </a:r>
            <a:endParaRPr/>
          </a:p>
        </p:txBody>
      </p:sp>
      <p:pic>
        <p:nvPicPr>
          <p:cNvPr id="748" name="Google Shape;74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975" y="6762541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4832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0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0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0"/>
          <p:cNvSpPr/>
          <p:nvPr/>
        </p:nvSpPr>
        <p:spPr>
          <a:xfrm>
            <a:off x="2819400" y="952075"/>
            <a:ext cx="9568500" cy="53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244061"/>
                </a:solidFill>
              </a:rPr>
              <a:t>El Plan LEA Título I es el plan anual del Distrito para iniciativas estratégicas del distrito para aumentar el rendimiento académico.</a:t>
            </a:r>
            <a:br>
              <a:rPr lang="en-US" sz="1600">
                <a:solidFill>
                  <a:srgbClr val="244061"/>
                </a:solidFill>
              </a:rPr>
            </a:br>
            <a:endParaRPr sz="1600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244061"/>
                </a:solidFill>
              </a:rPr>
              <a:t>El Plan de Participación de Padres y Familias del Título I de la LEA es un componente de este plan.</a:t>
            </a:r>
            <a:endParaRPr sz="16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244061"/>
                </a:solidFill>
              </a:rPr>
              <a:t> Algunos artículos incluidos son:</a:t>
            </a:r>
            <a:br>
              <a:rPr lang="en-US" sz="1600">
                <a:solidFill>
                  <a:srgbClr val="244061"/>
                </a:solidFill>
              </a:rPr>
            </a:br>
            <a:endParaRPr sz="1600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244061"/>
                </a:solidFill>
              </a:rPr>
              <a:t>Evaluaciones académicas de los estudiantes</a:t>
            </a:r>
            <a:br>
              <a:rPr lang="en-US" sz="1600">
                <a:solidFill>
                  <a:srgbClr val="244061"/>
                </a:solidFill>
              </a:rPr>
            </a:br>
            <a:endParaRPr sz="1600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244061"/>
                </a:solidFill>
              </a:rPr>
              <a:t>Cualificaciones del personal y desarrollo profesional</a:t>
            </a:r>
            <a:br>
              <a:rPr lang="en-US" sz="1600">
                <a:solidFill>
                  <a:srgbClr val="244061"/>
                </a:solidFill>
              </a:rPr>
            </a:br>
            <a:endParaRPr sz="1600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244061"/>
                </a:solidFill>
              </a:rPr>
              <a:t>Estrategias de participación de los padres, incluido el Plan de participación de padres y familias de LEA</a:t>
            </a:r>
            <a:br>
              <a:rPr lang="en-US" sz="1600">
                <a:solidFill>
                  <a:srgbClr val="244061"/>
                </a:solidFill>
              </a:rPr>
            </a:br>
            <a:endParaRPr sz="1600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244061"/>
                </a:solidFill>
              </a:rPr>
              <a:t>Metas de mejora escolar</a:t>
            </a:r>
            <a:endParaRPr sz="16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244061"/>
                </a:solidFill>
              </a:rPr>
              <a:t>Los padres/tutores del Título I tienen derecho a participar en el desarrollo del Plan LEA Título I y el Plan LEA de Participación de Padres y Familias.</a:t>
            </a:r>
            <a:endParaRPr sz="1600">
              <a:solidFill>
                <a:srgbClr val="244061"/>
              </a:solidFill>
            </a:endParaRPr>
          </a:p>
        </p:txBody>
      </p:sp>
      <p:sp>
        <p:nvSpPr>
          <p:cNvPr id="567" name="Google Shape;567;p10"/>
          <p:cNvSpPr/>
          <p:nvPr/>
        </p:nvSpPr>
        <p:spPr>
          <a:xfrm>
            <a:off x="2084823" y="99750"/>
            <a:ext cx="907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44061"/>
                </a:solidFill>
              </a:rPr>
              <a:t>¿Qué es el Plan LEA Título I?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1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1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1"/>
          <p:cNvSpPr/>
          <p:nvPr/>
        </p:nvSpPr>
        <p:spPr>
          <a:xfrm>
            <a:off x="304800" y="838200"/>
            <a:ext cx="958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</a:rPr>
              <a:t>¿Qué es un plan de Título I para toda la escuela?</a:t>
            </a:r>
            <a:endParaRPr/>
          </a:p>
        </p:txBody>
      </p:sp>
      <p:sp>
        <p:nvSpPr>
          <p:cNvPr id="576" name="Google Shape;576;p11"/>
          <p:cNvSpPr/>
          <p:nvPr/>
        </p:nvSpPr>
        <p:spPr>
          <a:xfrm>
            <a:off x="1143000" y="1947207"/>
            <a:ext cx="1073090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Cada escuela que recibe fondos del Título I debe tener un plan.</a:t>
            </a:r>
            <a:br>
              <a:rPr lang="en-US" sz="2400">
                <a:solidFill>
                  <a:srgbClr val="244061"/>
                </a:solidFill>
              </a:rPr>
            </a:br>
            <a:endParaRPr sz="24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Los componentes del plan para toda la escuela están incluidos en el Plan de Mejoramiento Escolar (SIP)</a:t>
            </a:r>
            <a:endParaRPr sz="24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Los padres/tutores del Título I tienen derecho a participar en el desarrollo del Plan de Mejoramiento Escolar (SIP) (Victory Charter School 6-12)</a:t>
            </a:r>
            <a:endParaRPr sz="24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9919" y="0"/>
            <a:ext cx="2011679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2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613578"/>
            <a:ext cx="1070068" cy="107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2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400077" y="6613578"/>
            <a:ext cx="1724131" cy="1070068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2"/>
          <p:cNvSpPr/>
          <p:nvPr/>
        </p:nvSpPr>
        <p:spPr>
          <a:xfrm>
            <a:off x="213950" y="125925"/>
            <a:ext cx="10575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44061"/>
                </a:solidFill>
              </a:rPr>
              <a:t>Planificación de mejora escolar</a:t>
            </a:r>
            <a:endParaRPr/>
          </a:p>
        </p:txBody>
      </p:sp>
      <p:sp>
        <p:nvSpPr>
          <p:cNvPr id="585" name="Google Shape;585;p12"/>
          <p:cNvSpPr/>
          <p:nvPr/>
        </p:nvSpPr>
        <p:spPr>
          <a:xfrm>
            <a:off x="1222475" y="1162275"/>
            <a:ext cx="9780300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Nuestra escuela ha identificado las siguientes áreas de enfoque para 2023-2024: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1. (Competencia en matemáticas y ganancias en el aprendizaje)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2. (Competencia en ELA y ganancias de aprendizaje)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3. (Competencia en Ciencias)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4. (Competencia ESE)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5. (Competencia ELL)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Visite nuestras reuniones mensuales del Comité Asesor Escolar (SAC), donde discutimos nuestro progreso y cómo podemos mejorar el rendimiento.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Durante los meses de septiembre, diciembre y marzo, revisaremos, discutiremos y solicitaremos comentarios sobre los planes de Título I y Participación de padres y familias de la escuela.</a:t>
            </a:r>
            <a:endParaRPr sz="24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3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3246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3"/>
          <p:cNvPicPr preferRelativeResize="0"/>
          <p:nvPr/>
        </p:nvPicPr>
        <p:blipFill rotWithShape="1">
          <a:blip r:embed="rId5">
            <a:alphaModFix/>
          </a:blip>
          <a:srcRect l="4518" t="19922" r="2385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3"/>
          <p:cNvSpPr/>
          <p:nvPr/>
        </p:nvSpPr>
        <p:spPr>
          <a:xfrm>
            <a:off x="2743200" y="165707"/>
            <a:ext cx="713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44061"/>
                </a:solidFill>
              </a:rPr>
              <a:t>Puntajes del Plan de Mejoramiento Escolar</a:t>
            </a:r>
            <a:endParaRPr sz="4000">
              <a:solidFill>
                <a:srgbClr val="244061"/>
              </a:solidFill>
            </a:endParaRPr>
          </a:p>
        </p:txBody>
      </p:sp>
      <p:sp>
        <p:nvSpPr>
          <p:cNvPr id="594" name="Google Shape;594;p13"/>
          <p:cNvSpPr/>
          <p:nvPr/>
        </p:nvSpPr>
        <p:spPr>
          <a:xfrm>
            <a:off x="2398891" y="1676400"/>
            <a:ext cx="8003816" cy="382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Puntajes de los estudiantes para la Evaluación de Estándares de Florida (FSA) 2022-2023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y/o Fin de Curso (EOC) se enumeran a continuación: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Se puede acceder al Plan de Mejoramiento Escolar 2023-2024 de nuestra escuela en: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https://www.floridacims.org/districts/osceola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Cada año escolar, utilizamos los puntajes del año anterior para determinar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nuestras metas de mejora escolar para el próximo año.</a:t>
            </a:r>
            <a:endParaRPr sz="1800" b="1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6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4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6489554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4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9601200" y="6486205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4"/>
          <p:cNvSpPr/>
          <p:nvPr/>
        </p:nvSpPr>
        <p:spPr>
          <a:xfrm>
            <a:off x="3086100" y="838200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</a:rPr>
              <a:t>¿Cómo utiliza Victory Charter 6-12 los fondos del Título I y SIP?</a:t>
            </a:r>
            <a:endParaRPr/>
          </a:p>
        </p:txBody>
      </p:sp>
      <p:sp>
        <p:nvSpPr>
          <p:cNvPr id="603" name="Google Shape;603;p14"/>
          <p:cNvSpPr/>
          <p:nvPr/>
        </p:nvSpPr>
        <p:spPr>
          <a:xfrm>
            <a:off x="2955018" y="2590800"/>
            <a:ext cx="86106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Los fondos federales del Título I deben complementar los programas existentes de la escuela. En nuestra escuela utilizamos fondos del Título I para: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Agregar entrenadores académicos a nuestro personal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Agregar paraprofesionales al salón de clases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Comprar materiales y suministros complementarios para el aula.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Proporcionar tutoría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Proporcionar desarrollo profesional a los docentes.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Comprar software y equipos tecnológicos complementarios.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Llevar a cabo reuniones/capacitaciones/actividades educativas para padres.</a:t>
            </a:r>
            <a:endParaRPr sz="20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4832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5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5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5"/>
          <p:cNvSpPr/>
          <p:nvPr/>
        </p:nvSpPr>
        <p:spPr>
          <a:xfrm>
            <a:off x="1882145" y="838200"/>
            <a:ext cx="107167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44061"/>
                </a:solidFill>
              </a:rPr>
              <a:t>¿Qué es la reserva del 1% y cómo participan los padres?</a:t>
            </a: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2573119" y="1600200"/>
            <a:ext cx="9334819" cy="40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Para el año escolar 2023-2024, la asignación de Título I para el Distrito Escolar del Condado de Osceola es de $21,832,791.04. La ley federal exige que la LEA reserve el 1 % para la participación de los padres y la familia.</a:t>
            </a:r>
            <a:br>
              <a:rPr lang="en-US" sz="1800">
                <a:solidFill>
                  <a:srgbClr val="244061"/>
                </a:solidFill>
              </a:rPr>
            </a:b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El 90% del monto del 1% debe asignarse a todas las escuelas de Título I del Distrito para implementar la participación de los padres y las familias a nivel escolar. Nuestro colegio recibió $2.840,58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El Distrito Escolar del Condado de Osceola (LEA) utilizará el 10% restante del 1% para la participación de los padres y las familias, así como para eventos y capacitación para padres y familias.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Los padres/tutores del Título I tienen el derecho y se les anima a participar en cómo se gasta este dinero a nivel de la LEA y de la escuela.</a:t>
            </a:r>
            <a:endParaRPr sz="1800">
              <a:solidFill>
                <a:srgbClr val="244061"/>
              </a:solidFill>
            </a:endParaRPr>
          </a:p>
        </p:txBody>
      </p:sp>
      <p:pic>
        <p:nvPicPr>
          <p:cNvPr id="613" name="Google Shape;61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286" y="6641153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6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6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6"/>
          <p:cNvSpPr/>
          <p:nvPr/>
        </p:nvSpPr>
        <p:spPr>
          <a:xfrm>
            <a:off x="651284" y="518967"/>
            <a:ext cx="93417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</a:rPr>
              <a:t>¿Qué es el Plan de participación de padres y familias?</a:t>
            </a:r>
            <a:endParaRPr/>
          </a:p>
        </p:txBody>
      </p:sp>
      <p:sp>
        <p:nvSpPr>
          <p:cNvPr id="622" name="Google Shape;622;p16"/>
          <p:cNvSpPr/>
          <p:nvPr/>
        </p:nvSpPr>
        <p:spPr>
          <a:xfrm>
            <a:off x="1142999" y="1219954"/>
            <a:ext cx="10515600" cy="430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La LEA y cada escuela de Título I crean un Plan de Participación de Padres y Familias (PFEP)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Este PFEP explica cómo se implementarán los requisitos de la Ley Cada Estudiante Triunfa de 2015 (ESSA) tanto a nivel de distrito como de escuela.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Incluye: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Expectativas para los padres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Cómo participarán los padres en la toma de decisiones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Cómo trabajarán la LEA y las escuelas para desarrollar la capacidad de las escuelas y los padres para lograr una fuerte participación de los padres y las familias para mejorar el rendimiento académico de los estudiantes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Los padres/tutores del Título I tienen derecho a participar en el desarrollo de los planes de participación de padres y familias de la escuela y el distrito.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600">
              <a:solidFill>
                <a:srgbClr val="244061"/>
              </a:solidFill>
            </a:endParaRPr>
          </a:p>
        </p:txBody>
      </p:sp>
      <p:pic>
        <p:nvPicPr>
          <p:cNvPr id="623" name="Google Shape;62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4835" y="6510578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Microsoft Office PowerPoint</Application>
  <PresentationFormat>Custom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Noto Sans Symbols</vt:lpstr>
      <vt:lpstr>Anton</vt:lpstr>
      <vt:lpstr>Arial</vt:lpstr>
      <vt:lpstr>Big Shoulders Display SemiBold</vt:lpstr>
      <vt:lpstr>Big Shoulders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Nuestro plan de estudios</vt:lpstr>
      <vt:lpstr>Nuestros programas digitales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Mayra Ramos Del Rio</cp:lastModifiedBy>
  <cp:revision>1</cp:revision>
  <dcterms:modified xsi:type="dcterms:W3CDTF">2024-01-03T20:24:50Z</dcterms:modified>
</cp:coreProperties>
</file>